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9" r:id="rId3"/>
    <p:sldId id="281" r:id="rId4"/>
    <p:sldId id="257" r:id="rId5"/>
    <p:sldId id="258" r:id="rId6"/>
    <p:sldId id="303" r:id="rId7"/>
    <p:sldId id="320" r:id="rId8"/>
    <p:sldId id="307" r:id="rId9"/>
    <p:sldId id="317" r:id="rId10"/>
    <p:sldId id="318" r:id="rId11"/>
    <p:sldId id="308" r:id="rId12"/>
    <p:sldId id="309" r:id="rId13"/>
    <p:sldId id="319" r:id="rId14"/>
    <p:sldId id="337" r:id="rId15"/>
    <p:sldId id="338" r:id="rId16"/>
    <p:sldId id="260" r:id="rId17"/>
    <p:sldId id="306" r:id="rId18"/>
    <p:sldId id="344" r:id="rId19"/>
    <p:sldId id="345" r:id="rId20"/>
    <p:sldId id="346" r:id="rId21"/>
    <p:sldId id="341" r:id="rId22"/>
    <p:sldId id="342" r:id="rId23"/>
    <p:sldId id="343" r:id="rId24"/>
    <p:sldId id="347" r:id="rId25"/>
    <p:sldId id="348" r:id="rId26"/>
    <p:sldId id="349" r:id="rId27"/>
    <p:sldId id="350" r:id="rId28"/>
    <p:sldId id="351" r:id="rId29"/>
    <p:sldId id="340" r:id="rId30"/>
    <p:sldId id="311" r:id="rId31"/>
    <p:sldId id="312" r:id="rId32"/>
    <p:sldId id="313" r:id="rId33"/>
    <p:sldId id="314" r:id="rId34"/>
    <p:sldId id="315" r:id="rId35"/>
    <p:sldId id="316" r:id="rId36"/>
    <p:sldId id="32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34" r:id="rId50"/>
    <p:sldId id="335" r:id="rId51"/>
    <p:sldId id="33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9511-2709-E7A8-0E94-7B7E8BA28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D762-DC49-2CDB-1E5E-51482A3E8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B94A-2D9B-EC0B-0E67-60AA46EC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145C6-EBBD-B162-7A5C-1392FA6E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D595D-6113-9E8B-E375-518B03D4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4D6D-B08F-1F2D-509E-FFCCF04C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9F4AE-2145-0F44-717F-4D77BAE29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E041-CB43-0051-23CC-2B28A572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61443-6A6B-E748-A3B7-20C3FA0E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D72BA-835A-30D1-8168-51566E0A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4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C4E1B-39BF-E681-B5B8-88FBA902F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B9254-4DBE-B052-3BB1-BFD7D117C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6ED6C-685E-40E9-C987-B5609C00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36231-DFED-F5BB-258C-C357365B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AA09-8761-B20D-DA5B-0EC457ED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9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C1C7-1C56-3A1A-B144-CB902609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550C2-398E-7A8F-4C02-E2D50CC6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C3B8-CF88-184A-8F38-CE7FE17C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DE1F-115B-8810-F0E9-E49E76F3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18BB2-2809-BF14-46DE-7DF36686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8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D37D-DC98-95CE-4F36-2D2F5801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FC449-F7EE-7D59-2270-3BAFBBC2F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B2A3-B124-7343-F734-E50A26D0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FD5F-9FD9-398C-10F8-4F0062D5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E0B96-3984-A56F-EF8F-6283CC63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7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A63B-90B6-1A99-2ECC-F1F074F3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086B-1EE1-E48A-AE24-AB47AB974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7747C-B621-B873-3660-96FAEBAA2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4FCA8-9B1F-6F3D-11F7-834CE5675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CF894-9037-E47D-59E3-0934CDDE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94A17-DB26-84D3-968A-CC4075BB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4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0A47-AEDF-2D0F-2B3C-BA2B422C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66407-C3C7-9112-9B5C-F57C0C870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42E1D-87B8-76ED-22E9-555A7EBDA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BDD3D-4A4E-19C3-594A-3B933BD23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A26CA-638D-427E-3679-32D052A39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0F57F6-76C3-545D-6227-9406DB4C1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75394-8AD0-9D87-81A6-85D090A2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1DF16-41E7-50F2-BC6E-C5F1AA63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4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927C-5B9F-138E-FFE7-A875A158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E1223-151A-C8F7-BDAD-1CDD2102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39E63-5375-5438-3CF2-62664273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F81D7-A9A2-EBC6-A707-DC1D0359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0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15A61-00A2-3A76-9254-F9E93F51E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8F1B1-9DA7-0903-0912-8F6C099C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B46A2-1BB8-AEEA-819A-031FA1BD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3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0C65-5F66-CF2B-F64B-225BE40E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946C-C764-C2C6-9D27-CF42514E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E9074-1A55-6A80-E114-A1C310C3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F6DB8-3F49-13A6-1EED-DD55D841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8FD5-47E1-17E8-A5A3-6EF4207D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E7D12-9788-C4D9-8581-BB724740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D6A2-2876-E41B-5320-5E8234E35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2F74C-9AEB-A52E-E714-EA2863154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B7B06-68A5-3148-01DC-AECC33166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5EBC6-DD45-E2AF-FBD7-542D022E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A001B-259C-7FDF-FBFC-D3968505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4054A-251D-3CB2-A03B-9292CBD2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0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6A390-FFC8-6C44-7D72-73713600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7D72C-7C22-A27A-6FF2-52331BC87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8930C-C557-856A-9886-9BA69CA63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14A45-BCC6-4365-9763-560FDC98A6B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65D69-5195-25E1-1894-A02254A6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93361-A1DB-333C-7119-5D91C5142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E39042-C9B8-4D71-B328-0CAA7806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2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C0FB5-4CA3-7C57-8671-0CEB18E772CB}"/>
              </a:ext>
            </a:extLst>
          </p:cNvPr>
          <p:cNvSpPr txBox="1"/>
          <p:nvPr/>
        </p:nvSpPr>
        <p:spPr>
          <a:xfrm>
            <a:off x="171449" y="120402"/>
            <a:ext cx="12192001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</a:rPr>
              <a:t>IN THE NAME OF ALLAH, THE MOST GRACIOUS, THE MOST MERCIFUL</a:t>
            </a:r>
            <a:endParaRPr lang="fa-IR" sz="1400" b="1" dirty="0">
              <a:solidFill>
                <a:schemeClr val="accent3"/>
              </a:solidFill>
            </a:endParaRPr>
          </a:p>
          <a:p>
            <a:pPr algn="ctr"/>
            <a:r>
              <a:rPr lang="en-US" sz="6600" b="1" dirty="0">
                <a:solidFill>
                  <a:schemeClr val="accent3"/>
                </a:solidFill>
              </a:rPr>
              <a:t>COMPARATIVE STUDY OF ELASTIC AND INELASTIC STRUCTURAL BEHAVIOR THROUGH PUSHOVER DYNAMIC ANALYSIS USING OPENSEES</a:t>
            </a:r>
          </a:p>
          <a:p>
            <a:pPr algn="ctr"/>
            <a:r>
              <a:rPr lang="en-US" sz="1400" b="1" dirty="0">
                <a:solidFill>
                  <a:schemeClr val="accent3"/>
                </a:solidFill>
              </a:rPr>
              <a:t>WRITTEN BY SALAR DELAVAR GHASHGHAEI (QASHQAI)</a:t>
            </a:r>
            <a:r>
              <a:rPr lang="fa-IR" sz="1400" b="1" dirty="0">
                <a:solidFill>
                  <a:schemeClr val="accent3"/>
                </a:solidFill>
              </a:rPr>
              <a:t> </a:t>
            </a:r>
            <a:endParaRPr lang="en-US" sz="1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9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31439-15A1-2C60-6FCF-C75184E33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56F80E-E93D-CE7E-A2E9-5CA37619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1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FD2B-5FE6-611A-B288-94CCA5F54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A724D-82C0-034E-E078-C9AF1ED8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1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3488-72B0-8196-CC35-4C9F0ECE4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D0F1D-07EC-9106-76EE-D1119B93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64" y="225260"/>
            <a:ext cx="916987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617B-15BD-E3B4-3B0A-229B03E0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B63A9-D7B2-7B0D-81B6-A4DC029C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25260"/>
            <a:ext cx="9227024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6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B4840-4D4F-EFFA-0E64-8CFF5BD31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733290-BA76-6CB8-DFCA-89E78BE4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61A25-B40C-A3B7-741F-72501B31411C}"/>
              </a:ext>
            </a:extLst>
          </p:cNvPr>
          <p:cNvSpPr txBox="1"/>
          <p:nvPr/>
        </p:nvSpPr>
        <p:spPr>
          <a:xfrm>
            <a:off x="5200650" y="612844"/>
            <a:ext cx="6229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+==========================+</a:t>
            </a:r>
          </a:p>
          <a:p>
            <a:r>
              <a:rPr lang="en-US" b="1" dirty="0">
                <a:solidFill>
                  <a:schemeClr val="accent5"/>
                </a:solidFill>
              </a:rPr>
              <a:t>=   Analysis curve fitted =</a:t>
            </a:r>
          </a:p>
          <a:p>
            <a:r>
              <a:rPr lang="en-US" b="1" dirty="0">
                <a:solidFill>
                  <a:schemeClr val="accent5"/>
                </a:solidFill>
              </a:rPr>
              <a:t>     </a:t>
            </a:r>
            <a:r>
              <a:rPr lang="en-US" b="1" dirty="0" err="1">
                <a:solidFill>
                  <a:schemeClr val="accent5"/>
                </a:solidFill>
              </a:rPr>
              <a:t>Disp</a:t>
            </a:r>
            <a:r>
              <a:rPr lang="en-US" b="1" dirty="0">
                <a:solidFill>
                  <a:schemeClr val="accent5"/>
                </a:solidFill>
              </a:rPr>
              <a:t>        Base Shear</a:t>
            </a:r>
          </a:p>
          <a:p>
            <a:r>
              <a:rPr lang="en-US" b="1" dirty="0">
                <a:solidFill>
                  <a:schemeClr val="accent5"/>
                </a:solidFill>
              </a:rPr>
              <a:t>----------------------------</a:t>
            </a:r>
          </a:p>
          <a:p>
            <a:r>
              <a:rPr lang="en-US" b="1" dirty="0">
                <a:solidFill>
                  <a:schemeClr val="accent5"/>
                </a:solidFill>
              </a:rPr>
              <a:t>[[0.00000000e+00 0.00000000e+00]</a:t>
            </a:r>
          </a:p>
          <a:p>
            <a:r>
              <a:rPr lang="en-US" b="1" dirty="0">
                <a:solidFill>
                  <a:schemeClr val="accent5"/>
                </a:solidFill>
              </a:rPr>
              <a:t> [1.18863557e+02 1.58187702e+06]</a:t>
            </a:r>
          </a:p>
          <a:p>
            <a:r>
              <a:rPr lang="en-US" b="1" dirty="0">
                <a:solidFill>
                  <a:schemeClr val="accent5"/>
                </a:solidFill>
              </a:rPr>
              <a:t> [6.83639813e+02 1.83731549e+06]]</a:t>
            </a:r>
          </a:p>
          <a:p>
            <a:r>
              <a:rPr lang="en-US" b="1" dirty="0">
                <a:solidFill>
                  <a:schemeClr val="accent5"/>
                </a:solidFill>
              </a:rPr>
              <a:t>+==========================+</a:t>
            </a:r>
          </a:p>
          <a:p>
            <a:r>
              <a:rPr lang="en-US" b="1" dirty="0">
                <a:solidFill>
                  <a:schemeClr val="accent5"/>
                </a:solidFill>
              </a:rPr>
              <a:t>+----------------------------------------------------+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Elastic Stiffness :     13308.34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Plastic Stiffness :     2687.55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Tangent Stiffness :     452.28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Ductility Ratio :       5.75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Over Strength Factor:   1.16</a:t>
            </a:r>
          </a:p>
          <a:p>
            <a:r>
              <a:rPr lang="en-US" b="1" dirty="0">
                <a:solidFill>
                  <a:schemeClr val="accent5"/>
                </a:solidFill>
              </a:rPr>
              <a:t>+----------------------------------------------------+</a:t>
            </a:r>
          </a:p>
          <a:p>
            <a:r>
              <a:rPr lang="en-US" b="1" dirty="0">
                <a:solidFill>
                  <a:schemeClr val="accent5"/>
                </a:solidFill>
              </a:rPr>
              <a:t>Over Strength Coefficient (</a:t>
            </a:r>
            <a:r>
              <a:rPr lang="el-GR" b="1" dirty="0">
                <a:solidFill>
                  <a:schemeClr val="accent5"/>
                </a:solidFill>
              </a:rPr>
              <a:t>Ω0):      1.1615</a:t>
            </a:r>
          </a:p>
          <a:p>
            <a:r>
              <a:rPr lang="en-US" b="1" dirty="0">
                <a:solidFill>
                  <a:schemeClr val="accent5"/>
                </a:solidFill>
              </a:rPr>
              <a:t>Displacement Ductility Ratio (</a:t>
            </a:r>
            <a:r>
              <a:rPr lang="el-GR" b="1" dirty="0">
                <a:solidFill>
                  <a:schemeClr val="accent5"/>
                </a:solidFill>
              </a:rPr>
              <a:t>μ):    5.7515</a:t>
            </a:r>
          </a:p>
          <a:p>
            <a:r>
              <a:rPr lang="en-US" b="1" dirty="0">
                <a:solidFill>
                  <a:schemeClr val="accent5"/>
                </a:solidFill>
              </a:rPr>
              <a:t>Ductility Coefficient (R</a:t>
            </a:r>
            <a:r>
              <a:rPr lang="el-GR" b="1" dirty="0">
                <a:solidFill>
                  <a:schemeClr val="accent5"/>
                </a:solidFill>
              </a:rPr>
              <a:t>μ):          5.7515</a:t>
            </a:r>
          </a:p>
          <a:p>
            <a:r>
              <a:rPr lang="en-US" b="1" dirty="0">
                <a:solidFill>
                  <a:schemeClr val="accent5"/>
                </a:solidFill>
              </a:rPr>
              <a:t>Structural Behavior Coefficient (R): 6.6802</a:t>
            </a:r>
          </a:p>
          <a:p>
            <a:r>
              <a:rPr lang="en-US" b="1" dirty="0">
                <a:solidFill>
                  <a:schemeClr val="accent5"/>
                </a:solidFill>
              </a:rPr>
              <a:t>Structural Ductility Damage Index in X Direction: 0.5790</a:t>
            </a:r>
          </a:p>
        </p:txBody>
      </p:sp>
    </p:spTree>
    <p:extLst>
      <p:ext uri="{BB962C8B-B14F-4D97-AF65-F5344CB8AC3E}">
        <p14:creationId xmlns:p14="http://schemas.microsoft.com/office/powerpoint/2010/main" val="379948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9F0E0-F7B1-0A79-D9A8-F45AD8DEE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A6C5E-00F5-2F04-4904-CD1322FF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234786"/>
            <a:ext cx="9227024" cy="6388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F0D9D-72D2-C02C-C836-9B3EE076D044}"/>
              </a:ext>
            </a:extLst>
          </p:cNvPr>
          <p:cNvSpPr txBox="1"/>
          <p:nvPr/>
        </p:nvSpPr>
        <p:spPr>
          <a:xfrm>
            <a:off x="5200650" y="612844"/>
            <a:ext cx="6229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+==========================+</a:t>
            </a:r>
          </a:p>
          <a:p>
            <a:r>
              <a:rPr lang="en-US" b="1" dirty="0">
                <a:solidFill>
                  <a:schemeClr val="accent5"/>
                </a:solidFill>
              </a:rPr>
              <a:t>=   Analysis curve fitted =</a:t>
            </a:r>
          </a:p>
          <a:p>
            <a:r>
              <a:rPr lang="en-US" b="1" dirty="0">
                <a:solidFill>
                  <a:schemeClr val="accent5"/>
                </a:solidFill>
              </a:rPr>
              <a:t>     </a:t>
            </a:r>
            <a:r>
              <a:rPr lang="en-US" b="1" dirty="0" err="1">
                <a:solidFill>
                  <a:schemeClr val="accent5"/>
                </a:solidFill>
              </a:rPr>
              <a:t>Disp</a:t>
            </a:r>
            <a:r>
              <a:rPr lang="en-US" b="1" dirty="0">
                <a:solidFill>
                  <a:schemeClr val="accent5"/>
                </a:solidFill>
              </a:rPr>
              <a:t>        Base Shear</a:t>
            </a:r>
          </a:p>
          <a:p>
            <a:r>
              <a:rPr lang="en-US" b="1" dirty="0">
                <a:solidFill>
                  <a:schemeClr val="accent5"/>
                </a:solidFill>
              </a:rPr>
              <a:t>----------------------------</a:t>
            </a:r>
          </a:p>
          <a:p>
            <a:r>
              <a:rPr lang="en-US" b="1" dirty="0">
                <a:solidFill>
                  <a:schemeClr val="accent5"/>
                </a:solidFill>
              </a:rPr>
              <a:t>[[0.00000000e+00 0.00000000e+00]</a:t>
            </a:r>
          </a:p>
          <a:p>
            <a:r>
              <a:rPr lang="en-US" b="1" dirty="0">
                <a:solidFill>
                  <a:schemeClr val="accent5"/>
                </a:solidFill>
              </a:rPr>
              <a:t> [8.13269403e+00 1.98335618e+06]</a:t>
            </a:r>
          </a:p>
          <a:p>
            <a:r>
              <a:rPr lang="en-US" b="1" dirty="0">
                <a:solidFill>
                  <a:schemeClr val="accent5"/>
                </a:solidFill>
              </a:rPr>
              <a:t> [5.44495459e+01 1.83731549e+06]]</a:t>
            </a:r>
          </a:p>
          <a:p>
            <a:r>
              <a:rPr lang="en-US" b="1" dirty="0">
                <a:solidFill>
                  <a:schemeClr val="accent5"/>
                </a:solidFill>
              </a:rPr>
              <a:t>+==========================+</a:t>
            </a:r>
          </a:p>
          <a:p>
            <a:r>
              <a:rPr lang="en-US" b="1" dirty="0">
                <a:solidFill>
                  <a:schemeClr val="accent5"/>
                </a:solidFill>
              </a:rPr>
              <a:t>+----------------------------------------------------+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Elastic Stiffness :     243874.44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Plastic Stiffness :     33743.45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Tangent Stiffness :     -3153.08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Ductility Ratio :       6.70</a:t>
            </a:r>
          </a:p>
          <a:p>
            <a:r>
              <a:rPr lang="en-US" b="1" dirty="0">
                <a:solidFill>
                  <a:schemeClr val="accent5"/>
                </a:solidFill>
              </a:rPr>
              <a:t> Structure Over Strength Factor:   0.93</a:t>
            </a:r>
          </a:p>
          <a:p>
            <a:r>
              <a:rPr lang="en-US" b="1" dirty="0">
                <a:solidFill>
                  <a:schemeClr val="accent5"/>
                </a:solidFill>
              </a:rPr>
              <a:t>+----------------------------------------------------+</a:t>
            </a:r>
          </a:p>
          <a:p>
            <a:r>
              <a:rPr lang="en-US" b="1" dirty="0">
                <a:solidFill>
                  <a:schemeClr val="accent5"/>
                </a:solidFill>
              </a:rPr>
              <a:t>Over Strength Coefficient (</a:t>
            </a:r>
            <a:r>
              <a:rPr lang="el-GR" b="1" dirty="0">
                <a:solidFill>
                  <a:schemeClr val="accent5"/>
                </a:solidFill>
              </a:rPr>
              <a:t>Ω0):      0.9264</a:t>
            </a:r>
          </a:p>
          <a:p>
            <a:r>
              <a:rPr lang="en-US" b="1" dirty="0">
                <a:solidFill>
                  <a:schemeClr val="accent5"/>
                </a:solidFill>
              </a:rPr>
              <a:t>Displacement Ductility Ratio (</a:t>
            </a:r>
            <a:r>
              <a:rPr lang="el-GR" b="1" dirty="0">
                <a:solidFill>
                  <a:schemeClr val="accent5"/>
                </a:solidFill>
              </a:rPr>
              <a:t>μ):    6.6951</a:t>
            </a:r>
          </a:p>
          <a:p>
            <a:r>
              <a:rPr lang="en-US" b="1" dirty="0">
                <a:solidFill>
                  <a:schemeClr val="accent5"/>
                </a:solidFill>
              </a:rPr>
              <a:t>Ductility Coefficient (R</a:t>
            </a:r>
            <a:r>
              <a:rPr lang="el-GR" b="1" dirty="0">
                <a:solidFill>
                  <a:schemeClr val="accent5"/>
                </a:solidFill>
              </a:rPr>
              <a:t>μ):          6.6951</a:t>
            </a:r>
          </a:p>
          <a:p>
            <a:r>
              <a:rPr lang="en-US" b="1" dirty="0">
                <a:solidFill>
                  <a:schemeClr val="accent5"/>
                </a:solidFill>
              </a:rPr>
              <a:t>Structural Behavior Coefficient (R): 6.2022</a:t>
            </a:r>
          </a:p>
          <a:p>
            <a:r>
              <a:rPr lang="en-US" b="1" dirty="0">
                <a:solidFill>
                  <a:schemeClr val="accent5"/>
                </a:solidFill>
              </a:rPr>
              <a:t>Structural Ductility Damage Index in Y Direction: 0.2634</a:t>
            </a:r>
          </a:p>
        </p:txBody>
      </p:sp>
    </p:spTree>
    <p:extLst>
      <p:ext uri="{BB962C8B-B14F-4D97-AF65-F5344CB8AC3E}">
        <p14:creationId xmlns:p14="http://schemas.microsoft.com/office/powerpoint/2010/main" val="224133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A3300-5EE3-8104-47E1-E7C1219DC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E0A7FF-61FD-718A-2317-1B0ECCF31E61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5"/>
                </a:solidFill>
              </a:rPr>
              <a:t>ELASTIC AND INELASTIC DYNAMIC ANALYSIS</a:t>
            </a:r>
          </a:p>
        </p:txBody>
      </p:sp>
    </p:spTree>
    <p:extLst>
      <p:ext uri="{BB962C8B-B14F-4D97-AF65-F5344CB8AC3E}">
        <p14:creationId xmlns:p14="http://schemas.microsoft.com/office/powerpoint/2010/main" val="414139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F4F5-86BD-5AD8-2B1C-F7A8CA24B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48875F-079B-80EA-40E4-DC1B5C57F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9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A2EB-F119-302F-FAF1-640405B1A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412084-C5A5-3749-58DA-C31A82BE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56" y="936497"/>
            <a:ext cx="655988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9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1121B-9755-0502-DA32-43C82E7A3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19EAD9-0D27-E43A-E783-26A9D73C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4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0C08B-4C62-5AF4-56E4-B06CC9E6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74C66-330F-5772-2B7F-08DDB137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80" y="0"/>
            <a:ext cx="8209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8DAD8-8348-0E3D-7CAA-418E6AA3C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DB708-B27B-E7AC-C02E-E4484D4F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81" y="936497"/>
            <a:ext cx="6566237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46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878D6-62DD-8FA0-C8BF-585FBF2F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D500C-FAAB-C966-5A9D-13770C02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5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C85D1-E5C3-1BC5-8BA4-A6FFC212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E21D49-E99E-E608-A846-DFEBBD27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936497"/>
            <a:ext cx="654083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9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4016-43C7-A7DD-F1C1-53F33411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29251A-95D5-DB4B-DD19-CCAA27D9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4EB3-B3B6-01AE-901E-D9F237592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587CE9-5D0C-3596-2564-3048C3AC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6" y="936497"/>
            <a:ext cx="658528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5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5FB03-1631-360F-68D3-4E87C7A0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681AA3-8E20-DD78-812F-038B86A8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C5F95-6282-263E-A45A-FCFA8BF3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FE67E-7A15-8349-8668-2966763D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655" y="936497"/>
            <a:ext cx="661069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8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47AE8-E82A-8FAB-5692-0633B653A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86CC89-7B51-BB2E-B54C-F1D40655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048D3-2937-DA7D-3CA7-7F7300BA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59527-2B0C-A684-3157-F9E8B01B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936497"/>
            <a:ext cx="654083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69182-7B10-1CDC-6AEE-962DE1C4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94BEC1-FCB0-071F-3625-5748860D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16" y="234786"/>
            <a:ext cx="910636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FED33-3803-C554-8F8F-B0FC7B374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6ABF6-4C8A-9B02-8D04-967C4AB7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51" y="0"/>
            <a:ext cx="578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84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14BA2-627D-3A74-ACDC-700363FB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EE515-AA8D-A02E-06E1-90B95032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17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F0C9-A577-5418-27D7-B34A6E1B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E3B7B9-F825-3FB1-5978-7511D84F1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36957-F0BD-22DB-C086-0ECBD57F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94331A-FB48-B8A0-4A9F-CA269C38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311BF-82D4-13B2-95BA-F9E8E17E3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F9400B-8465-7AC1-5C33-4C1AEE8E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61" y="234786"/>
            <a:ext cx="929687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09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C2FB6-0763-8E70-01EC-FE373965B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EC448-DFDD-8ABF-2CF0-3097E6CE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8" y="234786"/>
            <a:ext cx="92143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4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5F61-9D0F-82E0-88DC-FD48DC2C5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3873E-2073-BF14-525D-91942564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0" y="234786"/>
            <a:ext cx="9334980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54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ABCF5-FF45-828C-14B3-F0BCCBF1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8836E-4E9F-D791-431C-5A737EA8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8" y="234786"/>
            <a:ext cx="9214324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3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320FD-A7E8-5AA0-D47E-8FCCB40D5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65D23-A7C8-DC29-91B0-EF26113F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67" y="936497"/>
            <a:ext cx="709966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23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B8C57-6E0A-84A4-C0D3-A183C8D87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D4F7A-08CE-6BE8-78E0-92331FE9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67" y="936497"/>
            <a:ext cx="709966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75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74BFB-8402-FC68-65C9-E14ECBB1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987C0-B180-D21C-AC9B-39FEBE84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67" y="936497"/>
            <a:ext cx="7099665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1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318A2-15C6-695D-CB9B-794A823D7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0E6C9-78C9-6733-527E-D39CEC1C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74"/>
            <a:ext cx="12192000" cy="66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19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E0FFF-88FA-CE93-2482-3F8EB68BA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FED71-8DB1-23D7-B001-ED4A60E7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6" y="936497"/>
            <a:ext cx="6375728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55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CE89-D16C-3970-CBD3-01FCA18A0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5EF72-D891-108D-A757-0723BA62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59" y="936497"/>
            <a:ext cx="645828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61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10D79-F689-9B11-6874-512A58768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1D90D-05C0-55D5-023C-7D7160A1F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59" y="936497"/>
            <a:ext cx="645828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9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1F7A2-4B90-FC25-B687-A1A5FEE7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142C2-848B-CB47-0FF9-7B484451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936497"/>
            <a:ext cx="654083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16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47A7-B246-57D7-A1FB-82ADA964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719AE-5861-5E86-ACC5-EE698D74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936497"/>
            <a:ext cx="6540836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5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69788-3154-A331-4058-CC8D93CD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03015-A6C2-1528-5CA9-FF9DE7F0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44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B4626-00E9-1883-9996-A60A04D6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1037D-F0BE-E67A-2E44-93427E6B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63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CEC56-69E6-D4AE-915E-A4C8F27A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B42DE-A88A-6CCB-1DCD-0504AF2A0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58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6B30A-627F-5D35-BFD2-2729B2235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15D08-C275-4966-737B-E72D34D2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07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D30A-E218-9A73-E0CB-DFCD1D8B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60627-BDFB-28B4-278E-1FF87A28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7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25B2-4E99-0771-2AFB-9A98A7DFB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E2D6E-A0D3-C0C8-D022-11D987260B8D}"/>
              </a:ext>
            </a:extLst>
          </p:cNvPr>
          <p:cNvSpPr txBox="1"/>
          <p:nvPr/>
        </p:nvSpPr>
        <p:spPr>
          <a:xfrm>
            <a:off x="0" y="1859339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5"/>
                </a:solidFill>
              </a:rPr>
              <a:t>ELASTIC AND INELASTIC STATIC ANALYSIS</a:t>
            </a:r>
          </a:p>
          <a:p>
            <a:pPr algn="ctr"/>
            <a:r>
              <a:rPr lang="en-US" sz="6600" b="1" dirty="0">
                <a:solidFill>
                  <a:schemeClr val="accent5"/>
                </a:solidFill>
              </a:rPr>
              <a:t>(PUSHOVER)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29187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C430-96C4-B619-DE14-78478AE94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C8112-A2D7-A3C1-1935-BB52DFD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936497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81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FD82-51BF-D221-A104-3FC0111BA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1F4A7-A61A-528F-36A8-8FA71328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8" y="936497"/>
            <a:ext cx="6299524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6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5D858-2AE4-FB22-4D69-C7F9601B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85A15-C76D-3171-D5BF-E53E0538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48" y="0"/>
            <a:ext cx="8557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9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C6E06-371A-B6AC-19BB-ED9F49D58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33591-517C-8EBC-9C1C-236FCBBF4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13" y="234786"/>
            <a:ext cx="9207973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A0DA4-B15C-92F6-E1F2-7EC25E74D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B68E2-3323-4539-F08E-6CB6886C9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87" y="234786"/>
            <a:ext cx="925242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2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7C1CB-1628-C010-1615-A3FC2591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BE872-A39C-926C-7B5D-A83FEA7CA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5" y="234786"/>
            <a:ext cx="9131769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265</Words>
  <Application>Microsoft Office PowerPoint</Application>
  <PresentationFormat>Widescreen</PresentationFormat>
  <Paragraphs>46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salar dq</dc:creator>
  <cp:lastModifiedBy>salar dq</cp:lastModifiedBy>
  <cp:revision>69</cp:revision>
  <cp:lastPrinted>2025-08-29T19:41:38Z</cp:lastPrinted>
  <dcterms:created xsi:type="dcterms:W3CDTF">2025-07-14T18:44:20Z</dcterms:created>
  <dcterms:modified xsi:type="dcterms:W3CDTF">2025-08-30T08:46:02Z</dcterms:modified>
</cp:coreProperties>
</file>